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0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  <p:sldId id="384" r:id="rId1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59881-A0DC-4992-A9AF-CABB27ADCB73}" type="datetimeFigureOut">
              <a:rPr lang="zh-TW" altLang="en-US" smtClean="0"/>
              <a:t>2022/11/29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718A5-9BE4-4649-A1A0-37A073FE28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14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C79D-4AD7-4DBE-A895-36E3630036F3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0969-7047-4B37-9939-6637A7019326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5A40-D5DC-4B72-A95C-6638A7750F8F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E64-8560-403C-9F28-2EE21243DD99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60F6-7AAD-4995-B3A5-B17A3ACE2E0D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EB1B-156F-434C-AD52-0E94FB9A3CE4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1A0A-A917-46A3-B274-D44011D9CF9E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4175-38B7-413D-8172-40FDD93E5493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194-5574-4E59-AD0E-1C19CCC0EFA8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0D82-7CA5-4E43-A10B-A4AF941EBF9A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C6C5-7ECB-4757-977A-17B213017D8B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8CF4-E05B-47F0-A8D0-E411786B0BCB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7417-574A-4F11-8233-6FB27BFEB37F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D34C-E17E-41BC-B475-493B8FD66EB0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6524-8806-4655-A51A-3FE196B49F2C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ECB8-FE7D-4F2A-B67E-EA78970EBE1A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1B14989-63BE-416F-9174-66A65E04C914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45BCC3B-BAD9-4201-BF44-FC39FFAB98D8}" type="datetime1">
              <a:rPr lang="en-US" altLang="zh-TW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590203"/>
            <a:ext cx="8676222" cy="908859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背包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0-1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29949" y="6248400"/>
            <a:ext cx="186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編輯：家豪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72424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經典演算法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12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707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74922" y="466333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251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84" y="3820655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7550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[4][2]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[3][2]</a:t>
            </a:r>
            <a:endParaRPr lang="zh-TW" altLang="en-US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225542" y="4199082"/>
            <a:ext cx="1937536" cy="211774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2502923" y="4152221"/>
            <a:ext cx="660155" cy="17447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3387642" y="6104534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951168" y="1423483"/>
            <a:ext cx="18518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251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009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251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009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9251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009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4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4528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009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[4][3]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[3][3]</a:t>
            </a:r>
            <a:endParaRPr lang="zh-TW" altLang="en-US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225542" y="4199082"/>
            <a:ext cx="2777291" cy="211774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2502923" y="4152221"/>
            <a:ext cx="1499910" cy="17353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951168" y="1423483"/>
            <a:ext cx="18518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4291715" y="6104534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84" y="3820655"/>
            <a:ext cx="1161905" cy="140952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78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4528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828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4528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828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5" name="圖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3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4528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828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67" y="3638845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4470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5-4=1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5828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[3][4]=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[3][0]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[3][0]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c[3]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7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5141684" y="3094394"/>
            <a:ext cx="1039957" cy="27745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1698171" y="3004457"/>
            <a:ext cx="5887622" cy="2864498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[4][4]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5155401" y="4254759"/>
            <a:ext cx="1438126" cy="203656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35902" y="388071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換掉寶物會比較</a:t>
            </a:r>
            <a:r>
              <a:rPr lang="zh-TW" altLang="en-US" dirty="0" smtClean="0"/>
              <a:t>好。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9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2614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4587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4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12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77142" y="843392"/>
            <a:ext cx="701508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0670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74922" y="466333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8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2614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4587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3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2614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4587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8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2011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5-1-4=0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92" y="3255760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4587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67" y="3638845"/>
            <a:ext cx="1394286" cy="169142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[3][5]= 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[3][1]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[3][1]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c[3]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9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5886110" y="3094394"/>
            <a:ext cx="295532" cy="27081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2598060" y="3004457"/>
            <a:ext cx="4987733" cy="291115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[4][5]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6036906" y="4254759"/>
            <a:ext cx="556621" cy="201541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35902" y="388071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換掉寶物會比較</a:t>
            </a:r>
            <a:r>
              <a:rPr lang="zh-TW" altLang="en-US" dirty="0" smtClean="0"/>
              <a:t>好。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8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705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2212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705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2212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1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705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6157279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419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565743" y="592137"/>
            <a:ext cx="382745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36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705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6157279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419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985396" y="591500"/>
            <a:ext cx="515418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6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3548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6157279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92" y="3255760"/>
            <a:ext cx="697143" cy="84571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67" y="3638845"/>
            <a:ext cx="1394286" cy="1691429"/>
          </a:xfrm>
          <a:prstGeom prst="rect">
            <a:avLst/>
          </a:prstGeom>
        </p:spPr>
      </p:pic>
      <p:cxnSp>
        <p:nvCxnSpPr>
          <p:cNvPr id="25" name="直線單箭頭接點 24"/>
          <p:cNvCxnSpPr/>
          <p:nvPr/>
        </p:nvCxnSpPr>
        <p:spPr>
          <a:xfrm flipV="1">
            <a:off x="6047552" y="4858450"/>
            <a:ext cx="2239347" cy="14555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 rot="19618135">
            <a:off x="6664618" y="51305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即為所求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8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-2558352" y="1712414"/>
            <a:ext cx="3860865" cy="4353423"/>
            <a:chOff x="-1783911" y="1663998"/>
            <a:chExt cx="3860865" cy="435342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3911" y="1663998"/>
              <a:ext cx="3860865" cy="435342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7369" y="2416005"/>
              <a:ext cx="697143" cy="845714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3594" y="2799090"/>
              <a:ext cx="1394286" cy="1691429"/>
            </a:xfrm>
            <a:prstGeom prst="rect">
              <a:avLst/>
            </a:prstGeom>
          </p:spPr>
        </p:pic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40479" y="2464421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謝謝收看</a:t>
            </a:r>
          </a:p>
        </p:txBody>
      </p:sp>
    </p:spTree>
    <p:extLst>
      <p:ext uri="{BB962C8B-B14F-4D97-AF65-F5344CB8AC3E}">
        <p14:creationId xmlns:p14="http://schemas.microsoft.com/office/powerpoint/2010/main" val="28562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12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2601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74922" y="466333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9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672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39287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74922" y="466333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2517791" y="4899025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881486" y="1404821"/>
            <a:ext cx="1865514" cy="2973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2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672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7225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33341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672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75239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33341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2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672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0196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33341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455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47809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33341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3413531" y="4899025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881486" y="1404821"/>
            <a:ext cx="1865514" cy="2973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9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455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背包容積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寶物</a:t>
            </a:r>
            <a:r>
              <a:rPr lang="zh-TW" altLang="en-US" dirty="0"/>
              <a:t>可以容</a:t>
            </a:r>
            <a:r>
              <a:rPr lang="zh-TW" altLang="en-US" dirty="0" smtClean="0"/>
              <a:t>下。</a:t>
            </a:r>
            <a:endParaRPr lang="zh-TW" alt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3229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2429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6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455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背包容積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寶物</a:t>
            </a:r>
            <a:r>
              <a:rPr lang="zh-TW" altLang="en-US" dirty="0"/>
              <a:t>可以容</a:t>
            </a:r>
            <a:r>
              <a:rPr lang="zh-TW" altLang="en-US" dirty="0" smtClean="0"/>
              <a:t>下。</a:t>
            </a:r>
            <a:endParaRPr lang="zh-TW" alt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77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2429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9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4833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79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3920400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假設</a:t>
            </a:r>
            <a:r>
              <a:rPr lang="zh-TW" altLang="en-US" dirty="0" smtClean="0"/>
              <a:t>下面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 </a:t>
            </a:r>
            <a:r>
              <a:rPr lang="zh-TW" altLang="en-US" dirty="0" smtClean="0"/>
              <a:t>陣列表示每個寶物在背包容積為 </a:t>
            </a:r>
            <a:r>
              <a:rPr lang="en-US" altLang="zh-TW" dirty="0" smtClean="0"/>
              <a:t>x </a:t>
            </a:r>
            <a:r>
              <a:rPr lang="zh-TW" altLang="en-US" dirty="0" smtClean="0"/>
              <a:t>時，背包內最高總價值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455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背包容積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寶物</a:t>
            </a:r>
            <a:r>
              <a:rPr lang="zh-TW" altLang="en-US" dirty="0"/>
              <a:t>可以容</a:t>
            </a:r>
            <a:r>
              <a:rPr lang="zh-TW" altLang="en-US" dirty="0" smtClean="0"/>
              <a:t>下。</a:t>
            </a:r>
            <a:endParaRPr lang="zh-TW" alt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22986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2429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1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3317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5 - 3 = 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背包容積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寶物</a:t>
            </a:r>
            <a:r>
              <a:rPr lang="zh-TW" altLang="en-US" dirty="0"/>
              <a:t>可以容</a:t>
            </a:r>
            <a:r>
              <a:rPr lang="zh-TW" altLang="en-US" dirty="0" smtClean="0"/>
              <a:t>下。</a:t>
            </a:r>
            <a:endParaRPr lang="zh-TW" alt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5274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2429" y="467266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76435" y="1927919"/>
            <a:ext cx="4637577" cy="3263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372775" y="1975185"/>
            <a:ext cx="2461752" cy="3156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00019" y="2473822"/>
            <a:ext cx="5860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][j-v[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[0][3]=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[0][0]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[0][0]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c[0]</a:t>
            </a:r>
            <a:r>
              <a:rPr lang="en-US" altLang="zh-TW" dirty="0" smtClean="0">
                <a:solidFill>
                  <a:srgbClr val="7030A0"/>
                </a:solidFill>
              </a:rPr>
              <a:t>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4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253329" y="3094394"/>
            <a:ext cx="1865906" cy="16319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1822105" y="3105113"/>
            <a:ext cx="5800181" cy="165963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>
                <a:solidFill>
                  <a:srgbClr val="00B050"/>
                </a:solidFill>
              </a:rPr>
              <a:t>dw</a:t>
            </a:r>
            <a:r>
              <a:rPr lang="en-US" altLang="zh-TW" dirty="0">
                <a:solidFill>
                  <a:srgbClr val="00B050"/>
                </a:solidFill>
              </a:rPr>
              <a:t>[1][3</a:t>
            </a:r>
            <a:r>
              <a:rPr lang="en-US" altLang="zh-TW" dirty="0" smtClean="0">
                <a:solidFill>
                  <a:srgbClr val="00B050"/>
                </a:solidFill>
              </a:rPr>
              <a:t>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4370156" y="4204651"/>
            <a:ext cx="1911929" cy="9576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1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8691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3805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55401" y="466812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4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320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3805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55401" y="466812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8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320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3805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55401" y="466812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6874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3805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55401" y="466812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900020" y="2473822"/>
            <a:ext cx="586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][j-v[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[0][4]=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[0][1]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[0][1]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c[0]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4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5155401" y="3094394"/>
            <a:ext cx="963834" cy="15884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2621902" y="3105113"/>
            <a:ext cx="5000385" cy="1709483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>
                <a:solidFill>
                  <a:srgbClr val="00B050"/>
                </a:solidFill>
              </a:rPr>
              <a:t>dw</a:t>
            </a:r>
            <a:r>
              <a:rPr lang="en-US" altLang="zh-TW" dirty="0">
                <a:solidFill>
                  <a:srgbClr val="00B050"/>
                </a:solidFill>
              </a:rPr>
              <a:t>[1</a:t>
            </a:r>
            <a:r>
              <a:rPr lang="en-US" altLang="zh-TW" dirty="0" smtClean="0">
                <a:solidFill>
                  <a:srgbClr val="00B050"/>
                </a:solidFill>
              </a:rPr>
              <a:t>][4]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5155401" y="4204651"/>
            <a:ext cx="1126685" cy="93651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876435" y="1927919"/>
            <a:ext cx="4637577" cy="3263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0957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8784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08875" y="46676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0957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8784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08875" y="46676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1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0957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8784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08875" y="46676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1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4786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8784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08875" y="46676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4900019" y="2473822"/>
            <a:ext cx="5997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][j-v[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[0][5]=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[0][2]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[0][2]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c[0]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4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5876435" y="3094394"/>
            <a:ext cx="242800" cy="15884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3526971" y="3105113"/>
            <a:ext cx="4095317" cy="169082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>
                <a:solidFill>
                  <a:srgbClr val="00B050"/>
                </a:solidFill>
              </a:rPr>
              <a:t>dw</a:t>
            </a:r>
            <a:r>
              <a:rPr lang="en-US" altLang="zh-TW" dirty="0">
                <a:solidFill>
                  <a:srgbClr val="00B050"/>
                </a:solidFill>
              </a:rPr>
              <a:t>[1</a:t>
            </a:r>
            <a:r>
              <a:rPr lang="en-US" altLang="zh-TW" dirty="0" smtClean="0">
                <a:solidFill>
                  <a:srgbClr val="00B050"/>
                </a:solidFill>
              </a:rPr>
              <a:t>][5]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 flipH="1">
            <a:off x="6008875" y="4204651"/>
            <a:ext cx="273212" cy="90852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5876435" y="1927919"/>
            <a:ext cx="4637577" cy="3263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6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8799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無</a:t>
            </a:r>
            <a:r>
              <a:rPr lang="zh-TW" altLang="en-US" dirty="0" smtClean="0"/>
              <a:t>寶物，則不管背包多少體積，價值為 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155401" y="294733"/>
            <a:ext cx="2777993" cy="2632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5031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744854" y="285402"/>
            <a:ext cx="3527570" cy="526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3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2179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6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4900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3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498684" y="589753"/>
            <a:ext cx="49085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599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2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971374" y="589753"/>
            <a:ext cx="58599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599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106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84343" y="840799"/>
            <a:ext cx="532483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669441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28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106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669441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03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106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669441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5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9435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1063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905948" y="1397204"/>
            <a:ext cx="1853752" cy="3049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669441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668706" y="5318900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[2][0]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[1][0]</a:t>
            </a:r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225542" y="4199082"/>
            <a:ext cx="229580" cy="132588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1641734" y="4152221"/>
            <a:ext cx="861188" cy="98894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172546" y="386139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寶物體積大於背包，無視寶物</a:t>
            </a:r>
            <a:endParaRPr lang="zh-TW" altLang="en-US" dirty="0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9435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45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499869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6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9435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45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499869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8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1273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449394" y="592700"/>
            <a:ext cx="553430" cy="2632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2808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1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9435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45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72223" y="1129816"/>
            <a:ext cx="650498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499869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34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22" y="4426417"/>
            <a:ext cx="697143" cy="84571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08994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5-1=4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745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499869" y="5027871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900019" y="2473822"/>
            <a:ext cx="5823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][j-v[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[1][1]=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[1][0]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[1][0]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c[1]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499869" y="3094394"/>
            <a:ext cx="3619366" cy="19710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1785019" y="3004457"/>
            <a:ext cx="5800769" cy="2183363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[2][1]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2482161" y="4204651"/>
            <a:ext cx="3799926" cy="130974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000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4704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387642" y="499671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000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4704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387642" y="499671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000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4704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387642" y="499671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9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712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4704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387642" y="4996717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900020" y="2473822"/>
            <a:ext cx="515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][j-v[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[1][2]=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[1][1]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[1][1]</a:t>
            </a:r>
            <a:r>
              <a:rPr lang="en-US" altLang="zh-TW" dirty="0" smtClean="0"/>
              <a:t>+c[1] = </a:t>
            </a:r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3387642" y="3094394"/>
            <a:ext cx="2731594" cy="19710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2520839" y="3004457"/>
            <a:ext cx="5064950" cy="2176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[2][2]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>
            <a:off x="3387642" y="4204651"/>
            <a:ext cx="2894445" cy="131907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22" y="4426417"/>
            <a:ext cx="697143" cy="845714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7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7886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165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272424" y="500970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7886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165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272424" y="500970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6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7886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165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272424" y="500970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3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0171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165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272424" y="5009709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900020" y="2473822"/>
            <a:ext cx="515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[1][3]=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[1][2]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00FF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[1][2]</a:t>
            </a:r>
            <a:r>
              <a:rPr lang="en-US" altLang="zh-TW" dirty="0" smtClean="0"/>
              <a:t>+c[1] = </a:t>
            </a:r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4272424" y="3094394"/>
            <a:ext cx="1846812" cy="19710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3470988" y="3004457"/>
            <a:ext cx="4114801" cy="218336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[2][3]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4272424" y="4204651"/>
            <a:ext cx="2009664" cy="12967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5158" y="3669410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注意，換掉寶物</a:t>
            </a:r>
            <a:r>
              <a:rPr lang="en-US" altLang="zh-TW" dirty="0" smtClean="0"/>
              <a:t>1</a:t>
            </a:r>
            <a:r>
              <a:rPr lang="zh-TW" altLang="en-US" dirty="0" smtClean="0"/>
              <a:t>成寶物</a:t>
            </a:r>
            <a:r>
              <a:rPr lang="en-US" altLang="zh-TW" dirty="0" smtClean="0"/>
              <a:t>2</a:t>
            </a:r>
            <a:r>
              <a:rPr lang="zh-TW" altLang="en-US" dirty="0" smtClean="0"/>
              <a:t>，</a:t>
            </a:r>
            <a:r>
              <a:rPr lang="zh-TW" altLang="en-US" dirty="0"/>
              <a:t>價值沒有比較</a:t>
            </a:r>
            <a:r>
              <a:rPr lang="zh-TW" altLang="en-US" dirty="0" smtClean="0"/>
              <a:t>好。</a:t>
            </a:r>
            <a:endParaRPr lang="en-US" altLang="zh-TW" dirty="0" smtClean="0"/>
          </a:p>
          <a:p>
            <a:r>
              <a:rPr lang="zh-TW" altLang="en-US" dirty="0"/>
              <a:t>選擇不</a:t>
            </a:r>
            <a:r>
              <a:rPr lang="zh-TW" altLang="en-US" dirty="0" smtClean="0"/>
              <a:t>換。</a:t>
            </a:r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9152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913586" y="592700"/>
            <a:ext cx="646742" cy="2632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43069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1784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2338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5540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7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1784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25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5540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2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1784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5327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5540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2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57" y="3362709"/>
            <a:ext cx="697143" cy="84571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7560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5-3-1=1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05327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5540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[1][4]=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[1][3] </a:t>
            </a:r>
            <a:r>
              <a:rPr lang="en-US" altLang="zh-TW" dirty="0" smtClean="0"/>
              <a:t>= </a:t>
            </a:r>
            <a:r>
              <a:rPr lang="en-US" altLang="zh-TW" dirty="0">
                <a:solidFill>
                  <a:srgbClr val="00B0F0"/>
                </a:solidFill>
              </a:rPr>
              <a:t>4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[1][3]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c[1]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4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6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5155401" y="3094394"/>
            <a:ext cx="963835" cy="19710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4272424" y="3004457"/>
            <a:ext cx="3313366" cy="213671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[2][4]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5155401" y="4204651"/>
            <a:ext cx="1126687" cy="131907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95158" y="366941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注意，</a:t>
            </a:r>
            <a:r>
              <a:rPr lang="zh-TW" altLang="en-US" dirty="0"/>
              <a:t>上一次</a:t>
            </a:r>
            <a:r>
              <a:rPr lang="zh-TW" altLang="en-US" dirty="0" smtClean="0"/>
              <a:t>寶物 </a:t>
            </a:r>
            <a:r>
              <a:rPr lang="en-US" altLang="zh-TW" dirty="0" smtClean="0"/>
              <a:t>1 </a:t>
            </a:r>
            <a:r>
              <a:rPr lang="zh-TW" altLang="en-US" dirty="0" smtClean="0"/>
              <a:t>最大價值是</a:t>
            </a:r>
            <a:r>
              <a:rPr lang="en-US" altLang="zh-TW" dirty="0" smtClean="0"/>
              <a:t>4</a:t>
            </a:r>
          </a:p>
          <a:p>
            <a:r>
              <a:rPr lang="zh-TW" altLang="en-US" dirty="0"/>
              <a:t>補上</a:t>
            </a:r>
            <a:r>
              <a:rPr lang="zh-TW" altLang="en-US" dirty="0" smtClean="0"/>
              <a:t>目前寶物</a:t>
            </a:r>
            <a:r>
              <a:rPr lang="en-US" altLang="zh-TW" dirty="0" smtClean="0"/>
              <a:t>2</a:t>
            </a:r>
            <a:r>
              <a:rPr lang="zh-TW" altLang="en-US" dirty="0" smtClean="0"/>
              <a:t>，</a:t>
            </a:r>
            <a:r>
              <a:rPr lang="zh-TW" altLang="en-US" dirty="0"/>
              <a:t>最大價值</a:t>
            </a:r>
            <a:r>
              <a:rPr lang="zh-TW" altLang="en-US" dirty="0" smtClean="0"/>
              <a:t>是</a:t>
            </a:r>
            <a:r>
              <a:rPr lang="en-US" altLang="zh-TW" dirty="0" smtClean="0"/>
              <a:t>6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9884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076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6404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3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9884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076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6404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9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98842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076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6404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7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66354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076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64041" y="50455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57" y="3362709"/>
            <a:ext cx="697143" cy="845714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[1][5]=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[1][4] </a:t>
            </a:r>
            <a:r>
              <a:rPr lang="en-US" altLang="zh-TW" dirty="0" smtClean="0"/>
              <a:t>= </a:t>
            </a:r>
            <a:r>
              <a:rPr lang="en-US" altLang="zh-TW" dirty="0">
                <a:solidFill>
                  <a:srgbClr val="00B0F0"/>
                </a:solidFill>
              </a:rPr>
              <a:t>4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[1][4]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c[1]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4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6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5964608" y="3094394"/>
            <a:ext cx="154629" cy="20583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155401" y="3004457"/>
            <a:ext cx="2430389" cy="206099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[2][5]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6026379" y="4215765"/>
            <a:ext cx="595790" cy="12852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6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96336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01210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06544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6292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7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6089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764037" y="880268"/>
            <a:ext cx="572097" cy="2632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1299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2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579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506569" y="599438"/>
            <a:ext cx="502018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4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579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959430" y="586738"/>
            <a:ext cx="632647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2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885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722279" y="858112"/>
            <a:ext cx="632647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5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885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9744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885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5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4436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885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867450" y="1379421"/>
            <a:ext cx="2334158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1668706" y="5729450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[3][0]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[2][0]</a:t>
            </a:r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1225542" y="4199082"/>
            <a:ext cx="211372" cy="174265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1619883" y="4152221"/>
            <a:ext cx="883039" cy="141815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3172546" y="386139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寶物體積大於背包，無視寶物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20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8570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820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8570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820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6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8570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820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1327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82011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76" y="4408348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[2][1]= 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[2][0]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[2][0]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c[2]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2584580" y="3094394"/>
            <a:ext cx="3534658" cy="24066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1785018" y="3004457"/>
            <a:ext cx="5800773" cy="249655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[3][1]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2482161" y="4215765"/>
            <a:ext cx="4140008" cy="164385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6361" y="391097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</a:t>
            </a:r>
            <a:r>
              <a:rPr lang="zh-TW" altLang="en-US" dirty="0"/>
              <a:t>換與不換都</a:t>
            </a:r>
            <a:r>
              <a:rPr lang="zh-TW" altLang="en-US" dirty="0" smtClean="0"/>
              <a:t>一樣。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1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6089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43830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99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7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9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99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7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6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995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7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0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74" y="3576476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7106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5-1-1=3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7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76" y="4408348"/>
            <a:ext cx="697143" cy="845714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[2][2]= 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[2][1]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[2][1]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c[2]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3387642" y="3094394"/>
            <a:ext cx="2731596" cy="24946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2617228" y="3004457"/>
            <a:ext cx="4968564" cy="25006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[3][2]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>
            <a:off x="3489649" y="4200610"/>
            <a:ext cx="3156148" cy="172277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6361" y="391097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還有</a:t>
            </a:r>
            <a:r>
              <a:rPr lang="zh-TW" altLang="en-US" dirty="0" smtClean="0"/>
              <a:t>空間加入寶物 </a:t>
            </a:r>
            <a:r>
              <a:rPr lang="en-US" altLang="zh-TW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1014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4433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3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1014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4433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10140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4433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9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1592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4433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89" y="3873327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[2][3]= 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[2][2]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[2][2]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c[2]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2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>
                <a:solidFill>
                  <a:srgbClr val="00B050"/>
                </a:solidFill>
              </a:rPr>
              <a:t>4</a:t>
            </a: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272424" y="3094394"/>
            <a:ext cx="1846814" cy="2410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3387642" y="3004457"/>
            <a:ext cx="4198150" cy="25006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[3][3]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46361" y="3910979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zh-TW" altLang="en-US" dirty="0" smtClean="0"/>
              <a:t>寶物</a:t>
            </a:r>
            <a:r>
              <a:rPr lang="en-US" altLang="zh-TW" dirty="0" smtClean="0"/>
              <a:t>2+</a:t>
            </a:r>
            <a:r>
              <a:rPr lang="zh-TW" altLang="en-US" dirty="0" smtClean="0"/>
              <a:t>寶物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，總價值沒有比較好。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289612" y="5687091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25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4591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25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4591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6089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 smtClean="0"/>
              <a:t>背包容積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 以下</a:t>
            </a:r>
            <a:r>
              <a:rPr lang="zh-TW" altLang="en-US" dirty="0"/>
              <a:t>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440364" y="1702158"/>
            <a:ext cx="2466657" cy="2628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39088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65838" y="46291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4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25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4591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2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7978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4591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[2][4]=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[2][3]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4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[2][3]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c[2]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4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6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5155401" y="3094394"/>
            <a:ext cx="963837" cy="2410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4272424" y="3004457"/>
            <a:ext cx="3313368" cy="25006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[3][4]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148023" y="5687091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57" y="3362709"/>
            <a:ext cx="697143" cy="845714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97" y="3953713"/>
            <a:ext cx="1161905" cy="140952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3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4516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1111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8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4516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1111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45167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1111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13713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5-3-1-1=0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1111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55" y="3233729"/>
            <a:ext cx="697143" cy="84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52" y="3952932"/>
            <a:ext cx="1161905" cy="140952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76" y="3523663"/>
            <a:ext cx="697143" cy="8457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4900019" y="2473822"/>
            <a:ext cx="58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       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][j-v[</a:t>
            </a:r>
            <a:r>
              <a:rPr lang="en-US" altLang="zh-TW" dirty="0" err="1" smtClean="0">
                <a:solidFill>
                  <a:srgbClr val="00B0F0"/>
                </a:solidFill>
              </a:rPr>
              <a:t>i</a:t>
            </a:r>
            <a:r>
              <a:rPr lang="en-US" altLang="zh-TW" dirty="0" smtClean="0">
                <a:solidFill>
                  <a:srgbClr val="00B0F0"/>
                </a:solidFill>
              </a:rPr>
              <a:t>]]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[2][5]=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/>
              <a:t> 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[2][4] </a:t>
            </a: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rgbClr val="00B0F0"/>
                </a:solidFill>
              </a:rPr>
              <a:t>6</a:t>
            </a:r>
            <a:r>
              <a:rPr lang="en-US" altLang="zh-TW" dirty="0" smtClean="0"/>
              <a:t> , </a:t>
            </a:r>
            <a:r>
              <a:rPr lang="en-US" altLang="zh-TW" dirty="0" err="1" smtClean="0">
                <a:solidFill>
                  <a:srgbClr val="00B0F0"/>
                </a:solidFill>
              </a:rPr>
              <a:t>dw</a:t>
            </a:r>
            <a:r>
              <a:rPr lang="en-US" altLang="zh-TW" dirty="0" smtClean="0">
                <a:solidFill>
                  <a:srgbClr val="00B0F0"/>
                </a:solidFill>
              </a:rPr>
              <a:t>[2][4]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c[</a:t>
            </a:r>
            <a:r>
              <a:rPr lang="en-US" altLang="zh-TW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]</a:t>
            </a:r>
            <a:r>
              <a:rPr lang="en-US" altLang="zh-TW" dirty="0" smtClean="0"/>
              <a:t> = </a:t>
            </a:r>
            <a:r>
              <a:rPr lang="en-US" altLang="zh-TW" dirty="0" smtClean="0">
                <a:solidFill>
                  <a:srgbClr val="00B0F0"/>
                </a:solidFill>
              </a:rPr>
              <a:t>6</a:t>
            </a:r>
            <a:r>
              <a:rPr lang="en-US" altLang="zh-TW" dirty="0" smtClean="0">
                <a:solidFill>
                  <a:srgbClr val="00B050"/>
                </a:solidFill>
              </a:rPr>
              <a:t>+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dirty="0" smtClean="0"/>
              <a:t>=</a:t>
            </a:r>
            <a:r>
              <a:rPr lang="en-US" altLang="zh-TW" dirty="0" smtClean="0">
                <a:solidFill>
                  <a:srgbClr val="00B050"/>
                </a:solidFill>
              </a:rPr>
              <a:t>8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5886110" y="3094394"/>
            <a:ext cx="233130" cy="23212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5155401" y="3004457"/>
            <a:ext cx="2430391" cy="250060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900020" y="383305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dw</a:t>
            </a:r>
            <a:r>
              <a:rPr lang="en-US" altLang="zh-TW" dirty="0"/>
              <a:t>[</a:t>
            </a:r>
            <a:r>
              <a:rPr lang="en-US" altLang="zh-TW" dirty="0" err="1"/>
              <a:t>i+1</a:t>
            </a:r>
            <a:r>
              <a:rPr lang="en-US" altLang="zh-TW" dirty="0"/>
              <a:t>][j]=</a:t>
            </a:r>
            <a:r>
              <a:rPr lang="en-US" altLang="zh-TW" dirty="0" err="1" smtClean="0">
                <a:solidFill>
                  <a:srgbClr val="00B050"/>
                </a:solidFill>
              </a:rPr>
              <a:t>dw</a:t>
            </a:r>
            <a:r>
              <a:rPr lang="en-US" altLang="zh-TW" dirty="0" smtClean="0">
                <a:solidFill>
                  <a:srgbClr val="00B050"/>
                </a:solidFill>
              </a:rPr>
              <a:t>[3][5]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7125100" y="3094394"/>
            <a:ext cx="2462619" cy="8585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5952931" y="4254759"/>
            <a:ext cx="640595" cy="161419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46361" y="391097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還有</a:t>
            </a:r>
            <a:r>
              <a:rPr lang="zh-TW" altLang="en-US" dirty="0" smtClean="0"/>
              <a:t>空間加入寶物</a:t>
            </a:r>
            <a:r>
              <a:rPr lang="en-US" altLang="zh-TW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886111" y="1969013"/>
            <a:ext cx="4627902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1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19578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678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3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56466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438673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67875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2907848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9404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3637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510137" y="593121"/>
            <a:ext cx="51711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1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9404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996335" y="588357"/>
            <a:ext cx="51711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5306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53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4" y="2503753"/>
            <a:ext cx="3860865" cy="435342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12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3883" y="392110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寶物容積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所以</a:t>
            </a:r>
            <a:r>
              <a:rPr lang="zh-TW" altLang="en-US" dirty="0"/>
              <a:t>背包</a:t>
            </a:r>
            <a:r>
              <a:rPr lang="zh-TW" altLang="en-US" dirty="0" smtClean="0"/>
              <a:t>體積</a:t>
            </a:r>
            <a:r>
              <a:rPr lang="en-US" altLang="zh-TW" dirty="0"/>
              <a:t>3</a:t>
            </a:r>
            <a:r>
              <a:rPr lang="zh-TW" altLang="en-US" dirty="0"/>
              <a:t>以下無法拿取。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81486" y="1404821"/>
            <a:ext cx="1865514" cy="2973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116364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3362" y="4682890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5170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65838" y="46291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j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668706" y="4899025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7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9404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739633" y="878040"/>
            <a:ext cx="577193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6932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94045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80233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6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199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90962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cxnSp>
        <p:nvCxnSpPr>
          <p:cNvPr id="23" name="直線單箭頭接點 22"/>
          <p:cNvCxnSpPr/>
          <p:nvPr/>
        </p:nvCxnSpPr>
        <p:spPr>
          <a:xfrm>
            <a:off x="1695696" y="6050986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[4][0]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[3][0]</a:t>
            </a:r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1225542" y="4199082"/>
            <a:ext cx="183380" cy="21737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1619883" y="4152221"/>
            <a:ext cx="883040" cy="174716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951168" y="1423483"/>
            <a:ext cx="18518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199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2032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199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2032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30" name="矩形 29"/>
          <p:cNvSpPr/>
          <p:nvPr/>
        </p:nvSpPr>
        <p:spPr>
          <a:xfrm>
            <a:off x="6316826" y="858112"/>
            <a:ext cx="668174" cy="3102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199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2032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8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0480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90" y="4384465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20324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cxnSp>
        <p:nvCxnSpPr>
          <p:cNvPr id="23" name="直線單箭頭接點 22"/>
          <p:cNvCxnSpPr/>
          <p:nvPr/>
        </p:nvCxnSpPr>
        <p:spPr>
          <a:xfrm>
            <a:off x="2502923" y="6050986"/>
            <a:ext cx="0" cy="2122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948269" y="3550464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i+1</a:t>
            </a:r>
            <a:r>
              <a:rPr lang="en-US" altLang="zh-TW" dirty="0" smtClean="0"/>
              <a:t>][j]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</a:p>
          <a:p>
            <a:r>
              <a:rPr lang="en-US" altLang="zh-TW" dirty="0" err="1" smtClean="0"/>
              <a:t>dw</a:t>
            </a:r>
            <a:r>
              <a:rPr lang="en-US" altLang="zh-TW" dirty="0" smtClean="0"/>
              <a:t>[4][1] = </a:t>
            </a:r>
            <a:r>
              <a:rPr lang="en-US" altLang="zh-TW" dirty="0" err="1" smtClean="0"/>
              <a:t>dw</a:t>
            </a:r>
            <a:r>
              <a:rPr lang="en-US" altLang="zh-TW" dirty="0" smtClean="0"/>
              <a:t>[3][1]</a:t>
            </a:r>
            <a:endParaRPr lang="zh-TW" altLang="en-US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225542" y="4199082"/>
            <a:ext cx="892507" cy="213640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2397967" y="4152221"/>
            <a:ext cx="104956" cy="165034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951168" y="1423483"/>
            <a:ext cx="18518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0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0480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7550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961879" y="858761"/>
            <a:ext cx="415234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3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0480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7550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6826" y="873918"/>
            <a:ext cx="663378" cy="2595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55401" y="287762"/>
            <a:ext cx="6730682" cy="2215991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f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or(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=0;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&lt;=5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++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 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dw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[0][</a:t>
            </a:r>
            <a:r>
              <a:rPr lang="en-US" altLang="zh-TW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]=0;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 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4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 // 窮舉每種物品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</a:t>
            </a:r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for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(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= 0;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&lt;=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5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 ++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)// 窮舉每種重量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if(j&lt;v[</a:t>
            </a:r>
            <a:r>
              <a:rPr lang="en-US" altLang="zh-TW" dirty="0" err="1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]) //</a:t>
            </a:r>
            <a:r>
              <a:rPr lang="zh-TW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目前寶物體積比背包容積大</a:t>
            </a:r>
            <a:endParaRPr lang="en-US" altLang="zh-TW" dirty="0" smtClean="0">
              <a:solidFill>
                <a:schemeClr val="bg1">
                  <a:lumMod val="95000"/>
                  <a:lumOff val="5000"/>
                </a:schemeClr>
              </a:solidFill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]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;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沿用上個寶物容積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j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的價值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        else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dw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[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  <a:ea typeface="Menlo"/>
              </a:rPr>
              <a:t>i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+1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][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/>
                <a:ea typeface="Menlo"/>
              </a:rPr>
              <a:t>j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]=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std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::max</a:t>
            </a:r>
            <a:r>
              <a:rPr lang="zh-TW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(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][</a:t>
            </a:r>
            <a:r>
              <a:rPr lang="zh-TW" altLang="zh-TW" dirty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,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dw[</a:t>
            </a:r>
            <a:r>
              <a:rPr lang="zh-TW" altLang="zh-TW" dirty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chemeClr val="accent4">
                    <a:lumMod val="75000"/>
                  </a:schemeClr>
                </a:solidFill>
                <a:latin typeface="Arial Unicode MS"/>
                <a:ea typeface="Menlo"/>
              </a:rPr>
              <a:t>j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 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-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v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  <a:latin typeface="Arial Unicode MS"/>
                <a:ea typeface="Menlo"/>
              </a:rPr>
              <a:t>]]</a:t>
            </a:r>
            <a:r>
              <a:rPr lang="zh-TW" altLang="zh-TW" dirty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 + </a:t>
            </a:r>
            <a:r>
              <a:rPr lang="en-US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c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[</a:t>
            </a:r>
            <a:r>
              <a:rPr lang="zh-TW" altLang="zh-TW" dirty="0" smtClean="0">
                <a:solidFill>
                  <a:srgbClr val="C00000"/>
                </a:solidFill>
                <a:latin typeface="Arial Unicode MS"/>
                <a:ea typeface="Menlo"/>
              </a:rPr>
              <a:t>i</a:t>
            </a:r>
            <a:r>
              <a:rPr lang="zh-TW" altLang="zh-TW" dirty="0" smtClean="0">
                <a:solidFill>
                  <a:srgbClr val="0000FF"/>
                </a:solidFill>
                <a:latin typeface="Arial Unicode MS"/>
                <a:ea typeface="Menlo"/>
              </a:rPr>
              <a:t>]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/>
                <a:ea typeface="Menlo"/>
              </a:rPr>
              <a:t>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                        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 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//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Unicode MS"/>
                <a:ea typeface="Menlo"/>
              </a:rPr>
              <a:t>不拿寶物與去掉上次寶物重量，加入目前寶物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Unicode MS"/>
              <a:ea typeface="Menlo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0" y="2503753"/>
            <a:ext cx="3860865" cy="43534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4854" y="285402"/>
            <a:ext cx="3527570" cy="526473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假設四件寶物屬性如下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0359"/>
              </p:ext>
            </p:extLst>
          </p:nvPr>
        </p:nvGraphicFramePr>
        <p:xfrm>
          <a:off x="165486" y="967437"/>
          <a:ext cx="424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38">
                  <a:extLst>
                    <a:ext uri="{9D8B030D-6E8A-4147-A177-3AD203B41FA5}">
                      <a16:colId xmlns:a16="http://schemas.microsoft.com/office/drawing/2014/main" val="152728738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1534263764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83509027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3096104991"/>
                    </a:ext>
                  </a:extLst>
                </a:gridCol>
                <a:gridCol w="896159">
                  <a:extLst>
                    <a:ext uri="{9D8B030D-6E8A-4147-A177-3AD203B41FA5}">
                      <a16:colId xmlns:a16="http://schemas.microsoft.com/office/drawing/2014/main" val="2135156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9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體積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755979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2" y="2189282"/>
            <a:ext cx="1394286" cy="16914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04801"/>
              </p:ext>
            </p:extLst>
          </p:nvPr>
        </p:nvGraphicFramePr>
        <p:xfrm>
          <a:off x="165485" y="4303079"/>
          <a:ext cx="61513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67">
                  <a:extLst>
                    <a:ext uri="{9D8B030D-6E8A-4147-A177-3AD203B41FA5}">
                      <a16:colId xmlns:a16="http://schemas.microsoft.com/office/drawing/2014/main" val="120957083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21337236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97942462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4006338699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2245425985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3516846046"/>
                    </a:ext>
                  </a:extLst>
                </a:gridCol>
                <a:gridCol w="868979">
                  <a:extLst>
                    <a:ext uri="{9D8B030D-6E8A-4147-A177-3AD203B41FA5}">
                      <a16:colId xmlns:a16="http://schemas.microsoft.com/office/drawing/2014/main" val="1592398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背包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=&gt;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容積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9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4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5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寶物 </a:t>
                      </a:r>
                      <a:r>
                        <a:rPr lang="en-US" altLang="zh-TW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85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411825" y="309439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背包剩餘空間</a:t>
            </a:r>
          </a:p>
        </p:txBody>
      </p:sp>
      <p:sp>
        <p:nvSpPr>
          <p:cNvPr id="18" name="矩形 17"/>
          <p:cNvSpPr/>
          <p:nvPr/>
        </p:nvSpPr>
        <p:spPr>
          <a:xfrm>
            <a:off x="6747868" y="3491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3362" y="5802568"/>
            <a:ext cx="795568" cy="35456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52384" y="1332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443053" y="170215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3822247" y="1378308"/>
            <a:ext cx="324000" cy="3238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99" y="2345804"/>
            <a:ext cx="697143" cy="845714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" y="2222288"/>
            <a:ext cx="1161905" cy="1409524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8" y="2328367"/>
            <a:ext cx="697143" cy="84571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75503"/>
              </p:ext>
            </p:extLst>
          </p:nvPr>
        </p:nvGraphicFramePr>
        <p:xfrm>
          <a:off x="6665029" y="4303079"/>
          <a:ext cx="1268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69">
                  <a:extLst>
                    <a:ext uri="{9D8B030D-6E8A-4147-A177-3AD203B41FA5}">
                      <a16:colId xmlns:a16="http://schemas.microsoft.com/office/drawing/2014/main" val="757660422"/>
                    </a:ext>
                  </a:extLst>
                </a:gridCol>
                <a:gridCol w="496896">
                  <a:extLst>
                    <a:ext uri="{9D8B030D-6E8A-4147-A177-3AD203B41FA5}">
                      <a16:colId xmlns:a16="http://schemas.microsoft.com/office/drawing/2014/main" val="169792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i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4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9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c[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latin typeface="+mj-lt"/>
                        </a:rPr>
                        <a:t>j-v[</a:t>
                      </a:r>
                      <a:r>
                        <a:rPr lang="en-US" altLang="zh-TW" b="0" dirty="0" err="1" smtClean="0">
                          <a:latin typeface="+mj-lt"/>
                        </a:rPr>
                        <a:t>i</a:t>
                      </a:r>
                      <a:r>
                        <a:rPr lang="en-US" altLang="zh-TW" b="0" dirty="0" smtClean="0">
                          <a:latin typeface="+mj-lt"/>
                        </a:rPr>
                        <a:t>]</a:t>
                      </a:r>
                      <a:endParaRPr lang="zh-TW" alt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9336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17600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14394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928249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794831" y="673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880710" y="1142482"/>
            <a:ext cx="653440" cy="3040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網狀</Template>
  <TotalTime>349</TotalTime>
  <Words>26241</Words>
  <Application>Microsoft Office PowerPoint</Application>
  <PresentationFormat>寬螢幕</PresentationFormat>
  <Paragraphs>8440</Paragraphs>
  <Slides>118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118</vt:i4>
      </vt:variant>
    </vt:vector>
  </HeadingPairs>
  <TitlesOfParts>
    <vt:vector size="127" baseType="lpstr">
      <vt:lpstr>Arial Unicode MS</vt:lpstr>
      <vt:lpstr>Menlo</vt:lpstr>
      <vt:lpstr>微軟正黑體</vt:lpstr>
      <vt:lpstr>新細明體</vt:lpstr>
      <vt:lpstr>標楷體</vt:lpstr>
      <vt:lpstr>Arial</vt:lpstr>
      <vt:lpstr>Calibri</vt:lpstr>
      <vt:lpstr>Century Gothic</vt:lpstr>
      <vt:lpstr>網狀</vt:lpstr>
      <vt:lpstr>背包問題 0-1</vt:lpstr>
      <vt:lpstr>假設四件寶物屬性如下</vt:lpstr>
      <vt:lpstr>PowerPoint 簡報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假設四件寶物屬性如下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背包問題 0-1</dc:title>
  <dc:creator>Administrator</dc:creator>
  <cp:lastModifiedBy>Administrator</cp:lastModifiedBy>
  <cp:revision>49</cp:revision>
  <dcterms:created xsi:type="dcterms:W3CDTF">2022-11-28T12:05:21Z</dcterms:created>
  <dcterms:modified xsi:type="dcterms:W3CDTF">2022-11-28T22:28:42Z</dcterms:modified>
</cp:coreProperties>
</file>